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57" r:id="rId5"/>
    <p:sldId id="297" r:id="rId6"/>
    <p:sldId id="296" r:id="rId7"/>
    <p:sldId id="295" r:id="rId8"/>
    <p:sldId id="271" r:id="rId9"/>
    <p:sldId id="290" r:id="rId10"/>
    <p:sldId id="299" r:id="rId11"/>
    <p:sldId id="298" r:id="rId12"/>
    <p:sldId id="289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E3D"/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64FA-0749-4AF1-9307-2B1A059AD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85D5-04E2-46AC-9808-692FFFF6C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88FB6-2161-4559-96FA-29F80F59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952-DA36-41A4-805D-E3F40EE81F48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9DB5F-1365-430E-8D3F-0AB5C3D1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B30-7208-4750-BBDD-90ADF517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47F8-DD7A-429C-BEEE-1DCE3E640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4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DDB8-9A3A-4237-AE9B-0C3AFE70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D5B6F-5467-45BD-97A4-A7FE4230B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4B5C-4F20-40D9-9621-F3FC3100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952-DA36-41A4-805D-E3F40EE81F48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A94D3-7416-4206-8C59-2D42E7D9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3306B-23CA-4380-8ED6-8ADD918E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47F8-DD7A-429C-BEEE-1DCE3E640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8C2C70-9BBA-4F1B-B49E-328DA97C8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0512A-5730-4BCE-A500-52372AE59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9905E-B2A4-489A-B7F7-ECC9AFBB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952-DA36-41A4-805D-E3F40EE81F48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A0FBC-D268-477E-A358-C4F2F1AB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ECEAB-97EC-4746-AA01-E005C198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47F8-DD7A-429C-BEEE-1DCE3E640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5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9C9D-46D9-468C-8B9B-E3F368CE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D2635-8403-46E0-B81C-8146EA687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A6728-13D2-4FB0-88D4-5EE26EE6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952-DA36-41A4-805D-E3F40EE81F48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83D84-43FF-4657-8AC2-1C9EB2757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84B0-3208-493C-9BD5-36685F67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47F8-DD7A-429C-BEEE-1DCE3E640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6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59DE-4C1D-4983-A8B2-3045C745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61866-669D-401F-88F4-B7A42341F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77EB0-B42F-4B2C-9D93-40D49F8F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952-DA36-41A4-805D-E3F40EE81F48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9708C-DBEA-453A-A5D1-3E407D0C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944CC-C943-4565-A835-E61625FA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47F8-DD7A-429C-BEEE-1DCE3E640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5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090C-1E37-4244-A8EA-DFE85274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C6BF3-2E12-4DAE-9928-42ADDDC00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3513F-5CED-4B9A-9019-C7E025FCC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C92EA-C255-49E0-90FB-18EF19DB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952-DA36-41A4-805D-E3F40EE81F48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C3100-B299-4420-B6B4-7800D49D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77607-69A6-45A4-B4B6-DA4DB9EF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47F8-DD7A-429C-BEEE-1DCE3E640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3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60CA-EC2D-4057-8667-44425596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45199-2215-4B00-BEF5-856E6B293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20419-68C5-4AFB-A8AE-0D6DE4A03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2C0EE-A74E-443C-9A2D-D7670C439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72DB50-4E2D-4EDF-92C8-EA4CE8067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1F04-258A-49B1-ADC3-FBFC1A6D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952-DA36-41A4-805D-E3F40EE81F48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F2E4E-8DA3-40C0-8A17-3F19CD17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91EDB-F2B5-44E3-AD3A-93B13B60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47F8-DD7A-429C-BEEE-1DCE3E640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2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32B6-05D8-4C39-A998-108B83C8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63F93-0196-43E9-AB84-FEB2F53F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952-DA36-41A4-805D-E3F40EE81F48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F83B9-0443-48D1-B855-A478B23E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34B84-A117-491D-B13B-52791619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47F8-DD7A-429C-BEEE-1DCE3E640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6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E4250-9149-42C6-8277-C22204FB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952-DA36-41A4-805D-E3F40EE81F48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E39D8-1C80-43CA-8C84-D88E77A7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CF98A-C810-4124-BD94-49A698D6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47F8-DD7A-429C-BEEE-1DCE3E640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8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9132B-3111-4293-9318-C33630EC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CEB63-4B2F-4F71-B688-411528A7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F88F8-9E03-43AD-A93F-A8C3176EE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2E2D9-3B1C-4607-8337-6A5EC9A0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952-DA36-41A4-805D-E3F40EE81F48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18909-2A79-4DB8-B96E-F1A9B440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86F25-4C24-4787-AF22-98C1081C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47F8-DD7A-429C-BEEE-1DCE3E640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8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243C-8C91-4514-A24E-24CFE1A7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E9C6D-A99E-4590-89E3-EC7FED531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1A271-45B3-4417-B4A0-C21BEF1DF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A6A6-2C0C-4DD1-A190-F6D788D5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952-DA36-41A4-805D-E3F40EE81F48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53334-2EE4-4BFD-B6CF-A240D686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F9737-8D50-4E08-B059-CA2F9496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47F8-DD7A-429C-BEEE-1DCE3E640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26ACC-6D87-445D-83BA-F009DD78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E16A5-1F9E-4557-AADC-6F81AFE35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6260D-4A3E-44FF-B7BD-477920AD2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6952-DA36-41A4-805D-E3F40EE81F48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AA4F3-BDEA-4F79-A5B3-E3E3ADD0C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B01FC-6587-4C8B-ACC9-A30F007AE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47F8-DD7A-429C-BEEE-1DCE3E640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7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27553ACF-3B92-4427-98B1-D569561C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b="37932"/>
          <a:stretch/>
        </p:blipFill>
        <p:spPr>
          <a:xfrm>
            <a:off x="10521" y="1779588"/>
            <a:ext cx="12181479" cy="50784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4207631-72D9-4B96-956E-E377A6557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36" y="4937248"/>
            <a:ext cx="6120063" cy="192075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December 2022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Luther Burbank Branch 17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Santa Rosa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ABBF984-D86C-4EE9-873B-00A804FCC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5" y="568666"/>
            <a:ext cx="4663449" cy="429768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2A89FD2-6886-47A1-A1D3-654FBD10B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5163" y="1202325"/>
            <a:ext cx="6734176" cy="3664030"/>
          </a:xfrm>
        </p:spPr>
        <p:txBody>
          <a:bodyPr anchor="t" anchorCtr="0">
            <a:normAutofit/>
          </a:bodyPr>
          <a:lstStyle/>
          <a:p>
            <a:r>
              <a:rPr lang="en-US" kern="0" dirty="0">
                <a:latin typeface="Lato" panose="020F0502020204030203" pitchFamily="34" charset="0"/>
              </a:rPr>
              <a:t>SIR Branch 17</a:t>
            </a:r>
            <a:br>
              <a:rPr lang="en-US" kern="0" dirty="0">
                <a:latin typeface="Lato" panose="020F0502020204030203" pitchFamily="34" charset="0"/>
              </a:rPr>
            </a:br>
            <a:br>
              <a:rPr lang="en-US" sz="4800" kern="0" dirty="0">
                <a:latin typeface="Lato" panose="020F0502020204030203" pitchFamily="34" charset="0"/>
              </a:rPr>
            </a:br>
            <a:r>
              <a:rPr lang="en-US" sz="4800" b="1" kern="0" dirty="0">
                <a:solidFill>
                  <a:srgbClr val="BF1E2E"/>
                </a:solidFill>
                <a:latin typeface="Lato" panose="020F0502020204030203" pitchFamily="34" charset="0"/>
              </a:rPr>
              <a:t>Building the SIR Brand with Yard Signs</a:t>
            </a:r>
            <a:endParaRPr lang="en-US" sz="4800" b="1" i="1" kern="0" dirty="0">
              <a:solidFill>
                <a:srgbClr val="BF1E2E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0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EC88306-CD31-4C23-A310-F810501235AE}"/>
              </a:ext>
            </a:extLst>
          </p:cNvPr>
          <p:cNvGrpSpPr/>
          <p:nvPr/>
        </p:nvGrpSpPr>
        <p:grpSpPr>
          <a:xfrm>
            <a:off x="18047" y="-329030"/>
            <a:ext cx="12192000" cy="6858000"/>
            <a:chOff x="0" y="0"/>
            <a:chExt cx="12192000" cy="6858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729DB7-10BC-4D60-A1F3-A16890B7F253}"/>
                </a:ext>
              </a:extLst>
            </p:cNvPr>
            <p:cNvSpPr txBox="1"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BF1E2E">
                <a:alpha val="9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1" name="Picture 10" descr="Shape, arrow&#10;&#10;Description automatically generated">
              <a:extLst>
                <a:ext uri="{FF2B5EF4-FFF2-40B4-BE49-F238E27FC236}">
                  <a16:creationId xmlns:a16="http://schemas.microsoft.com/office/drawing/2014/main" id="{1E522D4D-3498-4AD6-AC17-6650F0416EC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3"/>
            <a:stretch/>
          </p:blipFill>
          <p:spPr>
            <a:xfrm flipH="1">
              <a:off x="0" y="3267075"/>
              <a:ext cx="12192000" cy="3590925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B7C7C0DF-6E3D-42C5-B321-5C0EB0CCC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619" y="5397698"/>
              <a:ext cx="1152281" cy="106190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CDE081-1883-4C7D-A9AF-97584D84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226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Yard Signs at Activities (Walking)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D74F-CA9C-4C96-8D6B-047B7BCC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777"/>
            <a:ext cx="10515600" cy="42641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262EF-7E1D-5636-3697-4C0D4D7D5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7" y="939838"/>
            <a:ext cx="7152946" cy="53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0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E081-1883-4C7D-A9AF-97584D84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Why Do We Need A Public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D74F-CA9C-4C96-8D6B-047B7BCC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049"/>
            <a:ext cx="10515600" cy="3871913"/>
          </a:xfrm>
        </p:spPr>
        <p:txBody>
          <a:bodyPr/>
          <a:lstStyle/>
          <a:p>
            <a:endParaRPr lang="en-US" sz="40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9EB8F8-2EF8-451C-B5A8-801F5B78C572}"/>
              </a:ext>
            </a:extLst>
          </p:cNvPr>
          <p:cNvGrpSpPr/>
          <p:nvPr/>
        </p:nvGrpSpPr>
        <p:grpSpPr>
          <a:xfrm>
            <a:off x="12022" y="0"/>
            <a:ext cx="12204023" cy="6858000"/>
            <a:chOff x="12022" y="0"/>
            <a:chExt cx="12204023" cy="68580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89FCB7-FC9C-4B84-959B-F5852B560E0C}"/>
                </a:ext>
              </a:extLst>
            </p:cNvPr>
            <p:cNvSpPr txBox="1"/>
            <p:nvPr/>
          </p:nvSpPr>
          <p:spPr>
            <a:xfrm>
              <a:off x="12022" y="0"/>
              <a:ext cx="12192000" cy="6858000"/>
            </a:xfrm>
            <a:prstGeom prst="rect">
              <a:avLst/>
            </a:prstGeom>
            <a:solidFill>
              <a:srgbClr val="BF1E2E">
                <a:alpha val="9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" name="Picture 12" descr="Shape, arrow&#10;&#10;Description automatically generated">
              <a:extLst>
                <a:ext uri="{FF2B5EF4-FFF2-40B4-BE49-F238E27FC236}">
                  <a16:creationId xmlns:a16="http://schemas.microsoft.com/office/drawing/2014/main" id="{A562AFDD-0742-46A8-9A39-FFA53B41425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3"/>
            <a:stretch/>
          </p:blipFill>
          <p:spPr>
            <a:xfrm flipH="1">
              <a:off x="24045" y="3258278"/>
              <a:ext cx="12192000" cy="3590925"/>
            </a:xfrm>
            <a:prstGeom prst="rect">
              <a:avLst/>
            </a:prstGeom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1E0AF286-65B0-4408-9F84-7F5D3EB51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1599" y="5541949"/>
              <a:ext cx="1152281" cy="1061906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60F92F16-3418-429F-82AB-6EF6CA46076B}"/>
              </a:ext>
            </a:extLst>
          </p:cNvPr>
          <p:cNvSpPr txBox="1">
            <a:spLocks/>
          </p:cNvSpPr>
          <p:nvPr/>
        </p:nvSpPr>
        <p:spPr>
          <a:xfrm>
            <a:off x="0" y="150084"/>
            <a:ext cx="12216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Questions?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59327C-F973-4F7A-8A9B-E321F3226202}"/>
              </a:ext>
            </a:extLst>
          </p:cNvPr>
          <p:cNvSpPr txBox="1">
            <a:spLocks/>
          </p:cNvSpPr>
          <p:nvPr/>
        </p:nvSpPr>
        <p:spPr>
          <a:xfrm>
            <a:off x="1007705" y="1475647"/>
            <a:ext cx="10435611" cy="501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Neil Wheeler</a:t>
            </a:r>
          </a:p>
          <a:p>
            <a:r>
              <a:rPr lang="en-US" sz="37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njmwheeler@science-one.org</a:t>
            </a:r>
          </a:p>
          <a:p>
            <a:r>
              <a:rPr lang="en-US" sz="37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(707) 291-0271</a:t>
            </a:r>
          </a:p>
          <a:p>
            <a:pPr marL="914400" lvl="2" indent="0">
              <a:buNone/>
            </a:pPr>
            <a:endParaRPr lang="en-US" sz="37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8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E081-1883-4C7D-A9AF-97584D84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-38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Using Facebook</a:t>
            </a:r>
            <a:endParaRPr lang="en-US" sz="40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61C2E7-343E-4BEE-8FDF-0F1C076F3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0D905A53-4CEE-41C1-9BEE-DD236A5C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b="37932"/>
          <a:stretch/>
        </p:blipFill>
        <p:spPr>
          <a:xfrm>
            <a:off x="0" y="1779588"/>
            <a:ext cx="12181479" cy="5078412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EE3B312F-23C5-415D-9F27-C9934A673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4" y="1360262"/>
            <a:ext cx="4663449" cy="42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0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E081-1883-4C7D-A9AF-97584D84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Why Do We Need A Public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D74F-CA9C-4C96-8D6B-047B7BCC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049"/>
            <a:ext cx="10515600" cy="3871913"/>
          </a:xfrm>
        </p:spPr>
        <p:txBody>
          <a:bodyPr/>
          <a:lstStyle/>
          <a:p>
            <a:endParaRPr lang="en-US" sz="40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9EB8F8-2EF8-451C-B5A8-801F5B78C572}"/>
              </a:ext>
            </a:extLst>
          </p:cNvPr>
          <p:cNvGrpSpPr/>
          <p:nvPr/>
        </p:nvGrpSpPr>
        <p:grpSpPr>
          <a:xfrm>
            <a:off x="12022" y="0"/>
            <a:ext cx="12204023" cy="6858000"/>
            <a:chOff x="12022" y="0"/>
            <a:chExt cx="12204023" cy="6858000"/>
          </a:xfrm>
          <a:solidFill>
            <a:srgbClr val="C42E3D"/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89FCB7-FC9C-4B84-959B-F5852B560E0C}"/>
                </a:ext>
              </a:extLst>
            </p:cNvPr>
            <p:cNvSpPr txBox="1"/>
            <p:nvPr/>
          </p:nvSpPr>
          <p:spPr>
            <a:xfrm>
              <a:off x="12022" y="0"/>
              <a:ext cx="12192000" cy="6858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" name="Picture 12" descr="Shape, arrow&#10;&#10;Description automatically generated">
              <a:extLst>
                <a:ext uri="{FF2B5EF4-FFF2-40B4-BE49-F238E27FC236}">
                  <a16:creationId xmlns:a16="http://schemas.microsoft.com/office/drawing/2014/main" id="{A562AFDD-0742-46A8-9A39-FFA53B41425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3"/>
            <a:stretch/>
          </p:blipFill>
          <p:spPr>
            <a:xfrm flipH="1">
              <a:off x="24045" y="3258278"/>
              <a:ext cx="12192000" cy="3590925"/>
            </a:xfrm>
            <a:prstGeom prst="rect">
              <a:avLst/>
            </a:prstGeom>
            <a:grpFill/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1E0AF286-65B0-4408-9F84-7F5D3EB51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1599" y="5541949"/>
              <a:ext cx="1152281" cy="1061906"/>
            </a:xfrm>
            <a:prstGeom prst="rect">
              <a:avLst/>
            </a:prstGeom>
            <a:grpFill/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60F92F16-3418-429F-82AB-6EF6CA46076B}"/>
              </a:ext>
            </a:extLst>
          </p:cNvPr>
          <p:cNvSpPr txBox="1">
            <a:spLocks/>
          </p:cNvSpPr>
          <p:nvPr/>
        </p:nvSpPr>
        <p:spPr>
          <a:xfrm>
            <a:off x="0" y="150084"/>
            <a:ext cx="12216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Why Yard Signs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59327C-F973-4F7A-8A9B-E321F3226202}"/>
              </a:ext>
            </a:extLst>
          </p:cNvPr>
          <p:cNvSpPr txBox="1">
            <a:spLocks/>
          </p:cNvSpPr>
          <p:nvPr/>
        </p:nvSpPr>
        <p:spPr>
          <a:xfrm>
            <a:off x="1007705" y="1475647"/>
            <a:ext cx="10435611" cy="501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by Area 10 Governor, Bob Nadell</a:t>
            </a:r>
          </a:p>
          <a:p>
            <a:r>
              <a:rPr lang="en-US" sz="37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Gets our brand out in the public eye</a:t>
            </a:r>
          </a:p>
          <a:p>
            <a:r>
              <a:rPr lang="en-US" sz="37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Yard Signs were used in a successful campaign to save our local golf course</a:t>
            </a:r>
          </a:p>
          <a:p>
            <a:r>
              <a:rPr lang="en-US" sz="37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Useful for both Publicity and Recruiting</a:t>
            </a:r>
          </a:p>
          <a:p>
            <a:r>
              <a:rPr lang="en-US" sz="37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sz="370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expensive</a:t>
            </a:r>
            <a:endParaRPr lang="en-US" sz="37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7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7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7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37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E081-1883-4C7D-A9AF-97584D84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Why Do We Need A Public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D74F-CA9C-4C96-8D6B-047B7BCC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049"/>
            <a:ext cx="10515600" cy="3871913"/>
          </a:xfrm>
        </p:spPr>
        <p:txBody>
          <a:bodyPr/>
          <a:lstStyle/>
          <a:p>
            <a:endParaRPr lang="en-US" sz="40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9EB8F8-2EF8-451C-B5A8-801F5B78C572}"/>
              </a:ext>
            </a:extLst>
          </p:cNvPr>
          <p:cNvGrpSpPr/>
          <p:nvPr/>
        </p:nvGrpSpPr>
        <p:grpSpPr>
          <a:xfrm>
            <a:off x="12022" y="0"/>
            <a:ext cx="12204023" cy="6858000"/>
            <a:chOff x="12022" y="0"/>
            <a:chExt cx="12204023" cy="68580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89FCB7-FC9C-4B84-959B-F5852B560E0C}"/>
                </a:ext>
              </a:extLst>
            </p:cNvPr>
            <p:cNvSpPr txBox="1"/>
            <p:nvPr/>
          </p:nvSpPr>
          <p:spPr>
            <a:xfrm>
              <a:off x="12022" y="0"/>
              <a:ext cx="12192000" cy="6858000"/>
            </a:xfrm>
            <a:prstGeom prst="rect">
              <a:avLst/>
            </a:prstGeom>
            <a:solidFill>
              <a:srgbClr val="BF1E2E">
                <a:alpha val="9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" name="Picture 12" descr="Shape, arrow&#10;&#10;Description automatically generated">
              <a:extLst>
                <a:ext uri="{FF2B5EF4-FFF2-40B4-BE49-F238E27FC236}">
                  <a16:creationId xmlns:a16="http://schemas.microsoft.com/office/drawing/2014/main" id="{A562AFDD-0742-46A8-9A39-FFA53B41425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3"/>
            <a:stretch/>
          </p:blipFill>
          <p:spPr>
            <a:xfrm flipH="1">
              <a:off x="24045" y="3258278"/>
              <a:ext cx="12192000" cy="3590925"/>
            </a:xfrm>
            <a:prstGeom prst="rect">
              <a:avLst/>
            </a:prstGeom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1E0AF286-65B0-4408-9F84-7F5D3EB51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1599" y="5541949"/>
              <a:ext cx="1152281" cy="1061906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60F92F16-3418-429F-82AB-6EF6CA46076B}"/>
              </a:ext>
            </a:extLst>
          </p:cNvPr>
          <p:cNvSpPr txBox="1">
            <a:spLocks/>
          </p:cNvSpPr>
          <p:nvPr/>
        </p:nvSpPr>
        <p:spPr>
          <a:xfrm>
            <a:off x="0" y="150084"/>
            <a:ext cx="12216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Design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59327C-F973-4F7A-8A9B-E321F3226202}"/>
              </a:ext>
            </a:extLst>
          </p:cNvPr>
          <p:cNvSpPr txBox="1">
            <a:spLocks/>
          </p:cNvSpPr>
          <p:nvPr/>
        </p:nvSpPr>
        <p:spPr>
          <a:xfrm>
            <a:off x="1007705" y="1475647"/>
            <a:ext cx="10435611" cy="501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with key elements of the SIR brand and style</a:t>
            </a:r>
          </a:p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clear message about why the reader might be interested in SIR</a:t>
            </a:r>
          </a:p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information focused on our website URL</a:t>
            </a:r>
          </a:p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in Microsoft Publisher to fit a standard 18” tall x 24” wide yard sign</a:t>
            </a:r>
          </a:p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download  the Publisher (.pub) template from https://sirinc.org/sir-branded-marketing-materials/</a:t>
            </a:r>
          </a:p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as a PDF, which is widely accepted by printers for artwork</a:t>
            </a:r>
          </a:p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saving, select the option to Optimize for Commercial Press</a:t>
            </a:r>
          </a:p>
          <a:p>
            <a:endParaRPr lang="en-US" sz="37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7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37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7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EC88306-CD31-4C23-A310-F810501235A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729DB7-10BC-4D60-A1F3-A16890B7F253}"/>
                </a:ext>
              </a:extLst>
            </p:cNvPr>
            <p:cNvSpPr txBox="1"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BF1E2E">
                <a:alpha val="9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1" name="Picture 10" descr="Shape, arrow&#10;&#10;Description automatically generated">
              <a:extLst>
                <a:ext uri="{FF2B5EF4-FFF2-40B4-BE49-F238E27FC236}">
                  <a16:creationId xmlns:a16="http://schemas.microsoft.com/office/drawing/2014/main" id="{1E522D4D-3498-4AD6-AC17-6650F0416EC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3"/>
            <a:stretch/>
          </p:blipFill>
          <p:spPr>
            <a:xfrm flipH="1">
              <a:off x="0" y="3267075"/>
              <a:ext cx="12192000" cy="3590925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B7C7C0DF-6E3D-42C5-B321-5C0EB0CCC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619" y="5397698"/>
              <a:ext cx="1152281" cy="106190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CDE081-1883-4C7D-A9AF-97584D84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Our Yard Sign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D74F-CA9C-4C96-8D6B-047B7BCC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777"/>
            <a:ext cx="10515600" cy="42641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4EF9CB-8A9E-E973-1A25-41C83E11B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510" y="1114394"/>
            <a:ext cx="7041799" cy="52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1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EC88306-CD31-4C23-A310-F810501235A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729DB7-10BC-4D60-A1F3-A16890B7F253}"/>
                </a:ext>
              </a:extLst>
            </p:cNvPr>
            <p:cNvSpPr txBox="1"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BF1E2E">
                <a:alpha val="9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1" name="Picture 10" descr="Shape, arrow&#10;&#10;Description automatically generated">
              <a:extLst>
                <a:ext uri="{FF2B5EF4-FFF2-40B4-BE49-F238E27FC236}">
                  <a16:creationId xmlns:a16="http://schemas.microsoft.com/office/drawing/2014/main" id="{1E522D4D-3498-4AD6-AC17-6650F0416EC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3"/>
            <a:stretch/>
          </p:blipFill>
          <p:spPr>
            <a:xfrm flipH="1">
              <a:off x="0" y="3267075"/>
              <a:ext cx="12192000" cy="3590925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B7C7C0DF-6E3D-42C5-B321-5C0EB0CCC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619" y="5397698"/>
              <a:ext cx="1152281" cy="106190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CDE081-1883-4C7D-A9AF-97584D84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Our Yard Sign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D74F-CA9C-4C96-8D6B-047B7BCC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777"/>
            <a:ext cx="10515600" cy="42641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7BB8F-C61E-9413-80E0-E7CE5CE72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618" y="1133074"/>
            <a:ext cx="7346827" cy="55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3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EC88306-CD31-4C23-A310-F810501235A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729DB7-10BC-4D60-A1F3-A16890B7F253}"/>
                </a:ext>
              </a:extLst>
            </p:cNvPr>
            <p:cNvSpPr txBox="1"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BF1E2E">
                <a:alpha val="9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1" name="Picture 10" descr="Shape, arrow&#10;&#10;Description automatically generated">
              <a:extLst>
                <a:ext uri="{FF2B5EF4-FFF2-40B4-BE49-F238E27FC236}">
                  <a16:creationId xmlns:a16="http://schemas.microsoft.com/office/drawing/2014/main" id="{1E522D4D-3498-4AD6-AC17-6650F0416EC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3"/>
            <a:stretch/>
          </p:blipFill>
          <p:spPr>
            <a:xfrm flipH="1">
              <a:off x="0" y="3267075"/>
              <a:ext cx="12192000" cy="3590925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B7C7C0DF-6E3D-42C5-B321-5C0EB0CCC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619" y="5397698"/>
              <a:ext cx="1152281" cy="106190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CDE081-1883-4C7D-A9AF-97584D84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Getting the Yard Sign Printed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D74F-CA9C-4C96-8D6B-047B7BCC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777"/>
            <a:ext cx="10515600" cy="42641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7A3DCE-9A67-AE35-3DC5-F24D900F50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"/>
          <a:stretch/>
        </p:blipFill>
        <p:spPr>
          <a:xfrm>
            <a:off x="242639" y="1216476"/>
            <a:ext cx="9009646" cy="4960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5C8A3-E19C-A50E-993D-15510C388949}"/>
              </a:ext>
            </a:extLst>
          </p:cNvPr>
          <p:cNvSpPr txBox="1"/>
          <p:nvPr/>
        </p:nvSpPr>
        <p:spPr>
          <a:xfrm>
            <a:off x="9494924" y="1336204"/>
            <a:ext cx="235818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Four Color or Full Color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Double sided also available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Wire stands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8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EC88306-CD31-4C23-A310-F810501235A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729DB7-10BC-4D60-A1F3-A16890B7F253}"/>
                </a:ext>
              </a:extLst>
            </p:cNvPr>
            <p:cNvSpPr txBox="1"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BF1E2E">
                <a:alpha val="9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1" name="Picture 10" descr="Shape, arrow&#10;&#10;Description automatically generated">
              <a:extLst>
                <a:ext uri="{FF2B5EF4-FFF2-40B4-BE49-F238E27FC236}">
                  <a16:creationId xmlns:a16="http://schemas.microsoft.com/office/drawing/2014/main" id="{1E522D4D-3498-4AD6-AC17-6650F0416EC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3"/>
            <a:stretch/>
          </p:blipFill>
          <p:spPr>
            <a:xfrm flipH="1">
              <a:off x="0" y="3267075"/>
              <a:ext cx="12192000" cy="3590925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B7C7C0DF-6E3D-42C5-B321-5C0EB0CCC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619" y="5397698"/>
              <a:ext cx="1152281" cy="106190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CDE081-1883-4C7D-A9AF-97584D84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Our Yard 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D74F-CA9C-4C96-8D6B-047B7BCC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777"/>
            <a:ext cx="10515600" cy="42641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CA7CB-205D-A685-18F6-C4C82CEAC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40" y="1166662"/>
            <a:ext cx="7533371" cy="54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7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E081-1883-4C7D-A9AF-97584D84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Why Do We Need A Public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D74F-CA9C-4C96-8D6B-047B7BCC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049"/>
            <a:ext cx="10515600" cy="3871913"/>
          </a:xfrm>
        </p:spPr>
        <p:txBody>
          <a:bodyPr/>
          <a:lstStyle/>
          <a:p>
            <a:endParaRPr lang="en-US" sz="40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9EB8F8-2EF8-451C-B5A8-801F5B78C572}"/>
              </a:ext>
            </a:extLst>
          </p:cNvPr>
          <p:cNvGrpSpPr/>
          <p:nvPr/>
        </p:nvGrpSpPr>
        <p:grpSpPr>
          <a:xfrm>
            <a:off x="12022" y="0"/>
            <a:ext cx="12204023" cy="6858000"/>
            <a:chOff x="12022" y="0"/>
            <a:chExt cx="12204023" cy="68580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89FCB7-FC9C-4B84-959B-F5852B560E0C}"/>
                </a:ext>
              </a:extLst>
            </p:cNvPr>
            <p:cNvSpPr txBox="1"/>
            <p:nvPr/>
          </p:nvSpPr>
          <p:spPr>
            <a:xfrm>
              <a:off x="12022" y="0"/>
              <a:ext cx="12192000" cy="6858000"/>
            </a:xfrm>
            <a:prstGeom prst="rect">
              <a:avLst/>
            </a:prstGeom>
            <a:solidFill>
              <a:srgbClr val="BF1E2E">
                <a:alpha val="9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" name="Picture 12" descr="Shape, arrow&#10;&#10;Description automatically generated">
              <a:extLst>
                <a:ext uri="{FF2B5EF4-FFF2-40B4-BE49-F238E27FC236}">
                  <a16:creationId xmlns:a16="http://schemas.microsoft.com/office/drawing/2014/main" id="{A562AFDD-0742-46A8-9A39-FFA53B41425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3"/>
            <a:stretch/>
          </p:blipFill>
          <p:spPr>
            <a:xfrm flipH="1">
              <a:off x="24045" y="3258278"/>
              <a:ext cx="12192000" cy="3590925"/>
            </a:xfrm>
            <a:prstGeom prst="rect">
              <a:avLst/>
            </a:prstGeom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1E0AF286-65B0-4408-9F84-7F5D3EB51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1599" y="5541949"/>
              <a:ext cx="1152281" cy="1061906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60F92F16-3418-429F-82AB-6EF6CA46076B}"/>
              </a:ext>
            </a:extLst>
          </p:cNvPr>
          <p:cNvSpPr txBox="1">
            <a:spLocks/>
          </p:cNvSpPr>
          <p:nvPr/>
        </p:nvSpPr>
        <p:spPr>
          <a:xfrm>
            <a:off x="0" y="150084"/>
            <a:ext cx="12216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Sign Placement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59327C-F973-4F7A-8A9B-E321F3226202}"/>
              </a:ext>
            </a:extLst>
          </p:cNvPr>
          <p:cNvSpPr txBox="1">
            <a:spLocks/>
          </p:cNvSpPr>
          <p:nvPr/>
        </p:nvSpPr>
        <p:spPr>
          <a:xfrm>
            <a:off x="1007705" y="1475647"/>
            <a:ext cx="10435611" cy="501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for areas not cluttered with other signs</a:t>
            </a:r>
          </a:p>
          <a:p>
            <a:r>
              <a:rPr lang="en-US" sz="37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Traffic Areas but with Slower Speeds</a:t>
            </a:r>
          </a:p>
          <a:p>
            <a:pPr lvl="1"/>
            <a:r>
              <a:rPr lang="en-US" sz="33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Medians near School Crossings</a:t>
            </a:r>
          </a:p>
          <a:p>
            <a:pPr lvl="1"/>
            <a:r>
              <a:rPr lang="en-US" sz="33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 </a:t>
            </a:r>
            <a:r>
              <a:rPr lang="en-US" sz="33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3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Signs</a:t>
            </a:r>
          </a:p>
          <a:p>
            <a:r>
              <a:rPr lang="en-US" sz="37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Shopping Centers (ask for permission)</a:t>
            </a:r>
          </a:p>
          <a:p>
            <a:r>
              <a:rPr lang="en-US" sz="37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 Golf Courses and Parks</a:t>
            </a:r>
            <a:endParaRPr lang="en-US" sz="37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7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high foot traffic areas away from shopping centers</a:t>
            </a:r>
          </a:p>
          <a:p>
            <a:endParaRPr lang="en-US" sz="37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7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37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1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EC88306-CD31-4C23-A310-F810501235AE}"/>
              </a:ext>
            </a:extLst>
          </p:cNvPr>
          <p:cNvGrpSpPr/>
          <p:nvPr/>
        </p:nvGrpSpPr>
        <p:grpSpPr>
          <a:xfrm>
            <a:off x="18047" y="-329030"/>
            <a:ext cx="12192000" cy="6858000"/>
            <a:chOff x="0" y="0"/>
            <a:chExt cx="12192000" cy="6858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729DB7-10BC-4D60-A1F3-A16890B7F253}"/>
                </a:ext>
              </a:extLst>
            </p:cNvPr>
            <p:cNvSpPr txBox="1"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BF1E2E">
                <a:alpha val="9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1" name="Picture 10" descr="Shape, arrow&#10;&#10;Description automatically generated">
              <a:extLst>
                <a:ext uri="{FF2B5EF4-FFF2-40B4-BE49-F238E27FC236}">
                  <a16:creationId xmlns:a16="http://schemas.microsoft.com/office/drawing/2014/main" id="{1E522D4D-3498-4AD6-AC17-6650F0416EC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3"/>
            <a:stretch/>
          </p:blipFill>
          <p:spPr>
            <a:xfrm flipH="1">
              <a:off x="0" y="3267075"/>
              <a:ext cx="12192000" cy="3590925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B7C7C0DF-6E3D-42C5-B321-5C0EB0CCC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619" y="5397698"/>
              <a:ext cx="1152281" cy="106190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CDE081-1883-4C7D-A9AF-97584D84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226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Yard Sign at Starbucks!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D74F-CA9C-4C96-8D6B-047B7BCC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777"/>
            <a:ext cx="10515600" cy="42641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A picture containing building, sky, ground, outdoor&#10;&#10;Description automatically generated">
            <a:extLst>
              <a:ext uri="{FF2B5EF4-FFF2-40B4-BE49-F238E27FC236}">
                <a16:creationId xmlns:a16="http://schemas.microsoft.com/office/drawing/2014/main" id="{2048ECBA-1BFA-BCE2-B66A-8F3733F9B0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6316" b="10606"/>
          <a:stretch/>
        </p:blipFill>
        <p:spPr>
          <a:xfrm>
            <a:off x="2442410" y="878830"/>
            <a:ext cx="6954253" cy="510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01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14755</TotalTime>
  <Words>278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SIR Branch 17  Building the SIR Brand with Yard Signs</vt:lpstr>
      <vt:lpstr>Why Do We Need A Public Image</vt:lpstr>
      <vt:lpstr>Why Do We Need A Public Image</vt:lpstr>
      <vt:lpstr>Our Yard Sign Design</vt:lpstr>
      <vt:lpstr>Our Yard Sign Design</vt:lpstr>
      <vt:lpstr>Getting the Yard Sign Printed</vt:lpstr>
      <vt:lpstr>Our Yard Sign</vt:lpstr>
      <vt:lpstr>Why Do We Need A Public Image</vt:lpstr>
      <vt:lpstr>Yard Sign at Starbucks!</vt:lpstr>
      <vt:lpstr>Yard Signs at Activities (Walking)</vt:lpstr>
      <vt:lpstr>Why Do We Need A Public Image</vt:lpstr>
      <vt:lpstr>Using Facebook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Governors’  Training 1: Relationship Building, Marketing and  Public Image</dc:title>
  <dc:creator>mary odbert</dc:creator>
  <cp:lastModifiedBy>Derek Southern</cp:lastModifiedBy>
  <cp:revision>41</cp:revision>
  <cp:lastPrinted>2021-09-30T20:00:55Z</cp:lastPrinted>
  <dcterms:created xsi:type="dcterms:W3CDTF">2021-09-07T20:33:55Z</dcterms:created>
  <dcterms:modified xsi:type="dcterms:W3CDTF">2022-12-02T22:13:36Z</dcterms:modified>
</cp:coreProperties>
</file>